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  <p:embeddedFont>
      <p:font typeface="Alfa Slab One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faSlabOne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bold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a1699433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a1699433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a169943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a169943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a1699433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a1699433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a1699433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a1699433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a1699433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a1699433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a1699433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a1699433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a1699433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a1699433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a1699433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a1699433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a1699433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a1699433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://www.youtube.com/watch?v=0JN9NmdNxNs" TargetMode="External"/><Relationship Id="rId5" Type="http://schemas.openxmlformats.org/officeDocument/2006/relationships/image" Target="../media/image1.jp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4.jpg"/><Relationship Id="rId6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scoop.it/topic/enseigner-et-apprendre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Itinéraire d’un IPM avec les Réseaux Sociaux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Rochane Kherbouche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Contacts &amp; réseaux</a:t>
            </a:r>
            <a:endParaRPr/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575" y="1567023"/>
            <a:ext cx="2334121" cy="23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5375" y="1811725"/>
            <a:ext cx="1844699" cy="184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Il y a 7 ans….</a:t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125050" y="1974000"/>
            <a:ext cx="17850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Domotique</a:t>
            </a:r>
            <a:endParaRPr sz="1800"/>
          </a:p>
        </p:txBody>
      </p:sp>
      <p:sp>
        <p:nvSpPr>
          <p:cNvPr id="64" name="Google Shape;64;p14"/>
          <p:cNvSpPr txBox="1"/>
          <p:nvPr/>
        </p:nvSpPr>
        <p:spPr>
          <a:xfrm>
            <a:off x="239075" y="3562375"/>
            <a:ext cx="26697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Nouvelles Technologies</a:t>
            </a:r>
            <a:endParaRPr sz="1800"/>
          </a:p>
        </p:txBody>
      </p:sp>
      <p:sp>
        <p:nvSpPr>
          <p:cNvPr id="65" name="Google Shape;65;p14"/>
          <p:cNvSpPr txBox="1"/>
          <p:nvPr/>
        </p:nvSpPr>
        <p:spPr>
          <a:xfrm>
            <a:off x="1774825" y="2768188"/>
            <a:ext cx="26697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e-formation, e-learning</a:t>
            </a:r>
            <a:endParaRPr sz="1800"/>
          </a:p>
        </p:txBody>
      </p:sp>
      <p:sp>
        <p:nvSpPr>
          <p:cNvPr id="66" name="Google Shape;66;p14"/>
          <p:cNvSpPr txBox="1"/>
          <p:nvPr/>
        </p:nvSpPr>
        <p:spPr>
          <a:xfrm>
            <a:off x="4689900" y="3513525"/>
            <a:ext cx="36753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HTML, CSS, Flash</a:t>
            </a:r>
            <a:endParaRPr sz="1800"/>
          </a:p>
        </p:txBody>
      </p:sp>
      <p:sp>
        <p:nvSpPr>
          <p:cNvPr id="67" name="Google Shape;67;p14"/>
          <p:cNvSpPr txBox="1"/>
          <p:nvPr/>
        </p:nvSpPr>
        <p:spPr>
          <a:xfrm>
            <a:off x="6018700" y="2505463"/>
            <a:ext cx="14289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Webservice</a:t>
            </a:r>
            <a:endParaRPr sz="1800"/>
          </a:p>
        </p:txBody>
      </p:sp>
      <p:sp>
        <p:nvSpPr>
          <p:cNvPr id="68" name="Google Shape;68;p14"/>
          <p:cNvSpPr txBox="1"/>
          <p:nvPr/>
        </p:nvSpPr>
        <p:spPr>
          <a:xfrm>
            <a:off x="2908775" y="4145625"/>
            <a:ext cx="18462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Modularisation</a:t>
            </a:r>
            <a:endParaRPr sz="180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1823" y="93893"/>
            <a:ext cx="3403797" cy="2035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Maintenant</a:t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1435900" y="2003825"/>
            <a:ext cx="36753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Intelligence artificielle</a:t>
            </a:r>
            <a:endParaRPr sz="1800"/>
          </a:p>
        </p:txBody>
      </p:sp>
      <p:sp>
        <p:nvSpPr>
          <p:cNvPr id="76" name="Google Shape;76;p15"/>
          <p:cNvSpPr txBox="1"/>
          <p:nvPr/>
        </p:nvSpPr>
        <p:spPr>
          <a:xfrm>
            <a:off x="1073950" y="2681300"/>
            <a:ext cx="25479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Transition numérique</a:t>
            </a:r>
            <a:endParaRPr sz="1800"/>
          </a:p>
        </p:txBody>
      </p:sp>
      <p:sp>
        <p:nvSpPr>
          <p:cNvPr id="77" name="Google Shape;77;p15"/>
          <p:cNvSpPr txBox="1"/>
          <p:nvPr/>
        </p:nvSpPr>
        <p:spPr>
          <a:xfrm>
            <a:off x="4516050" y="2758675"/>
            <a:ext cx="16050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Big data</a:t>
            </a:r>
            <a:endParaRPr sz="1800"/>
          </a:p>
        </p:txBody>
      </p:sp>
      <p:sp>
        <p:nvSpPr>
          <p:cNvPr id="78" name="Google Shape;78;p15"/>
          <p:cNvSpPr txBox="1"/>
          <p:nvPr/>
        </p:nvSpPr>
        <p:spPr>
          <a:xfrm>
            <a:off x="4689900" y="3513525"/>
            <a:ext cx="8394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BYOD</a:t>
            </a:r>
            <a:endParaRPr sz="1800"/>
          </a:p>
        </p:txBody>
      </p:sp>
      <p:sp>
        <p:nvSpPr>
          <p:cNvPr id="79" name="Google Shape;79;p15"/>
          <p:cNvSpPr txBox="1"/>
          <p:nvPr/>
        </p:nvSpPr>
        <p:spPr>
          <a:xfrm>
            <a:off x="6093600" y="1697950"/>
            <a:ext cx="14289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Blockchain</a:t>
            </a:r>
            <a:endParaRPr sz="1800"/>
          </a:p>
        </p:txBody>
      </p:sp>
      <p:sp>
        <p:nvSpPr>
          <p:cNvPr id="80" name="Google Shape;80;p15"/>
          <p:cNvSpPr txBox="1"/>
          <p:nvPr/>
        </p:nvSpPr>
        <p:spPr>
          <a:xfrm>
            <a:off x="5111200" y="3976675"/>
            <a:ext cx="12513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Fablab</a:t>
            </a:r>
            <a:endParaRPr sz="1800"/>
          </a:p>
        </p:txBody>
      </p:sp>
      <p:sp>
        <p:nvSpPr>
          <p:cNvPr id="81" name="Google Shape;81;p15"/>
          <p:cNvSpPr txBox="1"/>
          <p:nvPr/>
        </p:nvSpPr>
        <p:spPr>
          <a:xfrm>
            <a:off x="6602050" y="3153950"/>
            <a:ext cx="16050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Micolearning</a:t>
            </a:r>
            <a:endParaRPr sz="1800"/>
          </a:p>
        </p:txBody>
      </p:sp>
      <p:sp>
        <p:nvSpPr>
          <p:cNvPr id="82" name="Google Shape;82;p15"/>
          <p:cNvSpPr txBox="1"/>
          <p:nvPr/>
        </p:nvSpPr>
        <p:spPr>
          <a:xfrm>
            <a:off x="2445750" y="1248975"/>
            <a:ext cx="36753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Machine learning</a:t>
            </a:r>
            <a:endParaRPr sz="1800"/>
          </a:p>
        </p:txBody>
      </p:sp>
      <p:sp>
        <p:nvSpPr>
          <p:cNvPr id="83" name="Google Shape;83;p15"/>
          <p:cNvSpPr txBox="1"/>
          <p:nvPr/>
        </p:nvSpPr>
        <p:spPr>
          <a:xfrm>
            <a:off x="1138975" y="3622025"/>
            <a:ext cx="11955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Branding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Avènement</a:t>
            </a:r>
            <a:r>
              <a:rPr lang="fr"/>
              <a:t> des MOOCs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2864975" cy="217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0450" y="1116425"/>
            <a:ext cx="333375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7375" y="3343550"/>
            <a:ext cx="2974476" cy="17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Communautés de pratiques</a:t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4700" y="1062750"/>
            <a:ext cx="1127775" cy="1127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ésentation de l'association du cercle Ape, apprendre ensemble&#10;Cercleape.com&#10;&#10;Cette association organise le Hackathon &quot;apprendre ensemble de 3 à 99 ans à l'ère du digital&quot; qui aura lieu les 14 et 15 octobre 2017 à l'ifcam. &#10;&#10;Retrouvez l'événement sur https://cercleape.com&#10;Suivez les coulisses sur twitter #CercleAPE" id="98" name="Google Shape;98;p17" title="Cercle APE, qui sommes nous 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4100" y="1321250"/>
            <a:ext cx="3640726" cy="273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8153" y="2295574"/>
            <a:ext cx="1871890" cy="260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Impact des réseaux sociaux</a:t>
            </a:r>
            <a:endParaRPr/>
          </a:p>
        </p:txBody>
      </p:sp>
      <p:grpSp>
        <p:nvGrpSpPr>
          <p:cNvPr id="105" name="Google Shape;105;p18"/>
          <p:cNvGrpSpPr/>
          <p:nvPr/>
        </p:nvGrpSpPr>
        <p:grpSpPr>
          <a:xfrm>
            <a:off x="0" y="1017723"/>
            <a:ext cx="8505225" cy="2334100"/>
            <a:chOff x="0" y="1017723"/>
            <a:chExt cx="8505225" cy="2334100"/>
          </a:xfrm>
        </p:grpSpPr>
        <p:pic>
          <p:nvPicPr>
            <p:cNvPr id="106" name="Google Shape;106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1017723"/>
              <a:ext cx="2334121" cy="2334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34125" y="1262425"/>
              <a:ext cx="1844699" cy="1844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561487" y="1326575"/>
              <a:ext cx="1716400" cy="171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660525" y="1262425"/>
              <a:ext cx="1844700" cy="184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18"/>
          <p:cNvSpPr txBox="1"/>
          <p:nvPr/>
        </p:nvSpPr>
        <p:spPr>
          <a:xfrm>
            <a:off x="1411650" y="3351825"/>
            <a:ext cx="1844700" cy="18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Proactivité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Réactivité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Observation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Inactivité</a:t>
            </a:r>
            <a:endParaRPr sz="2400"/>
          </a:p>
        </p:txBody>
      </p:sp>
      <p:sp>
        <p:nvSpPr>
          <p:cNvPr id="111" name="Google Shape;111;p18"/>
          <p:cNvSpPr txBox="1"/>
          <p:nvPr/>
        </p:nvSpPr>
        <p:spPr>
          <a:xfrm>
            <a:off x="3256350" y="3351825"/>
            <a:ext cx="1844700" cy="18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5%</a:t>
            </a:r>
            <a:r>
              <a:rPr lang="fr" sz="2400"/>
              <a:t>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10-20%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70%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10%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Veille</a:t>
            </a:r>
            <a:endParaRPr/>
          </a:p>
        </p:txBody>
      </p:sp>
      <p:sp>
        <p:nvSpPr>
          <p:cNvPr id="117" name="Google Shape;117;p19"/>
          <p:cNvSpPr txBox="1"/>
          <p:nvPr/>
        </p:nvSpPr>
        <p:spPr>
          <a:xfrm>
            <a:off x="311700" y="1513625"/>
            <a:ext cx="46950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Listes, Groupes, Communautés</a:t>
            </a:r>
            <a:endParaRPr sz="2400"/>
          </a:p>
        </p:txBody>
      </p:sp>
      <p:sp>
        <p:nvSpPr>
          <p:cNvPr id="118" name="Google Shape;118;p19"/>
          <p:cNvSpPr txBox="1"/>
          <p:nvPr/>
        </p:nvSpPr>
        <p:spPr>
          <a:xfrm>
            <a:off x="392425" y="2354525"/>
            <a:ext cx="35178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Curation</a:t>
            </a:r>
            <a:endParaRPr sz="2400"/>
          </a:p>
        </p:txBody>
      </p:sp>
      <p:pic>
        <p:nvPicPr>
          <p:cNvPr id="119" name="Google Shape;119;p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2450" y="2354525"/>
            <a:ext cx="2381808" cy="6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392425" y="3431900"/>
            <a:ext cx="35178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Flux RSS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Modalité pédagogique</a:t>
            </a:r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350" y="1194200"/>
            <a:ext cx="6104851" cy="34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Événementiel</a:t>
            </a:r>
            <a:endParaRPr/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50" y="1365985"/>
            <a:ext cx="3463251" cy="19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8575" y="1061963"/>
            <a:ext cx="4058324" cy="255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