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1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2AD7C-3D9E-42EB-AA38-B71A97F9B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02337C-A68E-41FD-AAFE-0A8CDB589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B99A8B-1DC2-4331-B85A-095D904B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14EE2A-8627-45B9-B9DF-58805013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39A9BA-FB15-43DB-8B61-6912DA97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54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5AF09-3220-4103-9F66-79ED6B33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31F0E0-9746-49B2-BFD4-E81B7F711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13EBEF-2954-4762-9D8B-BA77D160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BEF9FA-4646-4351-8913-5CC02857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D94EA-8D5C-47B1-8F72-A70970F5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6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3EA2BD-8C49-4123-9612-DAA261F1B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DBFEBF-CF1E-435B-9914-4FB45C1B2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E823B6-2624-458D-8A72-069358A4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99830A-C4CC-48E8-8EC3-36CB3D95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B80A5F-7CC6-4E75-814D-C4D2A1E0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86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242AE9-B69F-4853-B19F-9AD42643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65E0EE-536F-4BC1-8AB2-B772BA76A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921A8C-DC4F-4AD2-83CE-5099553A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628657-672F-4F10-B794-053E7BE79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27E669-A144-43F5-85EB-DB98D6EC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07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F2D81-262B-4037-965F-8CAAB0F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6FAC97-16D6-4EF9-A54A-B0298BF70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BA3652-F2F3-47C8-BAAF-1C55089E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4A8055-AFFC-4AA2-A5D7-8D7F9A1B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93BD05-B0F4-47DD-8560-19E5500B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05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B8ECB-4F02-4186-A42E-E675CA69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0EB3BD-8CE2-40C7-9910-24FFBD91A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34B05A-90ED-4EFF-9C35-618375BA2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F8E150-8A72-44FB-9BDE-84B22BDE8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7AADC6-2C9F-4F88-ACB9-159A3EC3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9FAEC0-170D-4449-B9D8-6E5284F8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7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E5B6B4-7349-4F02-8F93-8B19A383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266884-D9F5-4D6A-8FEF-749DEBB86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DACDC9-FAD0-4DA2-808F-C70B9F88B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766955-9FC5-4853-93B0-56E6DB164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68F3CB-3E29-4ADF-949D-D7AC80B72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1CA16A-B5B6-468D-A37F-3E1EB43E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ADE07D-2518-4A2E-B9B6-8F64CF20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48323C2-B1A4-4158-8F33-CF8E9F85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76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31D6B-0EE6-45B9-BA7E-A191782B6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484962-6764-4256-8F62-1CB8B8B8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7F4A35-3736-4352-891B-B9684F55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5660B8-E948-4864-B87C-22CC06C0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48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89BF36-FE6F-40D4-8C01-C7BE9F26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DCA686-6EC8-46BE-A441-4C8B9356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F392F7-9614-41CA-BEF7-CAC000E4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13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DCB365-2BB2-4FAA-B5C7-18BB88484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80202C-E8BC-46B0-8573-A37C2ADF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8441BB-0FAD-4CB0-B1B8-55F8CA71E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69ACAC-AA5D-4051-BBB0-5137223B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73B33A-90D1-4FE1-A5F7-9A8FCB7C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D5FBF5-E900-45A0-9F31-A033FAFC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01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6CAD3-6881-423D-B37C-A36FD864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A8248B-F076-4B47-A02B-EE8442D7D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32D803-66FD-4512-8069-E54F33763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E36765-9877-4601-80BC-3EEABC6F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F89386-29D7-4830-AF51-F520E157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4DC169-B37C-4FD8-9DE3-5611A449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72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435D1D-6DFD-49A2-9478-FED21906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AFE1A-8687-4073-9BD1-6C78295A1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0B5E95-1CA3-4957-A3E7-09A8A4F1F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718A-2B00-4FC3-89CF-B173C7DA2604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9653F3-9321-42B5-9EF3-CCAC4F75F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E343D5-4B6B-4A78-A294-FA17F267D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FC87-425B-4507-86E5-9499FF9502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9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05636-50BB-45FC-8A00-79BD717DD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INITIATION D’UNE </a:t>
            </a:r>
            <a:br>
              <a:rPr lang="fr-FR" b="1" dirty="0"/>
            </a:br>
            <a:r>
              <a:rPr lang="fr-FR" b="1" dirty="0"/>
              <a:t>APPROCHE PAR COMPÉTENCES </a:t>
            </a:r>
            <a:br>
              <a:rPr lang="fr-FR" b="1" dirty="0"/>
            </a:br>
            <a:r>
              <a:rPr lang="fr-FR" b="1" dirty="0"/>
              <a:t>EN ÉCOLE D’INGÉNIEURS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D52485-B46A-4A3A-92EE-D54D229FC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647"/>
            <a:ext cx="9144000" cy="466379"/>
          </a:xfrm>
        </p:spPr>
        <p:txBody>
          <a:bodyPr/>
          <a:lstStyle/>
          <a:p>
            <a:r>
              <a:rPr lang="fr-FR" dirty="0"/>
              <a:t>Le cas de l’École Centrale de Lille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31" y="5047559"/>
            <a:ext cx="3732564" cy="127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0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HYPOTHESES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76229" y="1690688"/>
            <a:ext cx="107342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L’exploitation de nos données nous a menés vers deux hypothèses : 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La réforme est le coupable désigné des frustrations étudiantes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Les enseignants peuvent être les meilleurs ambassadeurs du nouveau cursus avec un accompagnement adapté et </a:t>
            </a:r>
            <a:r>
              <a:rPr lang="fr-FR" sz="3200" dirty="0" smtClean="0"/>
              <a:t>personnalisé</a:t>
            </a:r>
          </a:p>
        </p:txBody>
      </p:sp>
    </p:spTree>
    <p:extLst>
      <p:ext uri="{BB962C8B-B14F-4D97-AF65-F5344CB8AC3E}">
        <p14:creationId xmlns:p14="http://schemas.microsoft.com/office/powerpoint/2010/main" val="218728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76229" y="1690688"/>
            <a:ext cx="107342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Nou</a:t>
            </a:r>
            <a:r>
              <a:rPr lang="fr-FR" sz="3200" dirty="0" smtClean="0"/>
              <a:t>s allons d’une part : </a:t>
            </a:r>
          </a:p>
          <a:p>
            <a:r>
              <a:rPr lang="fr-FR" sz="3200" dirty="0" smtClean="0"/>
              <a:t>- travailler avec les étudiants de la promotion suivante afin de mesurer l’impact de la réforme sur leur quotidien et leur perception de celle-ci</a:t>
            </a:r>
          </a:p>
          <a:p>
            <a:endParaRPr lang="fr-FR" sz="3200" dirty="0"/>
          </a:p>
          <a:p>
            <a:r>
              <a:rPr lang="fr-FR" sz="3200" dirty="0" smtClean="0"/>
              <a:t>D’autre part, nous allons questionner :</a:t>
            </a:r>
          </a:p>
          <a:p>
            <a:r>
              <a:rPr lang="fr-FR" sz="3200" dirty="0" smtClean="0"/>
              <a:t>-  les enseignants et leur proposer un accompagnement adapté afin qu’ils s’approprient la réforme pour qu’ils en deviennent les meilleurs ambassadeurs auprès des étudiants.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32528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46922" y="2146852"/>
            <a:ext cx="10071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L’école centrale de Lille a réformé son cursus en profondeur en suivant 3 </a:t>
            </a:r>
            <a:r>
              <a:rPr lang="fr-FR" sz="3200" dirty="0"/>
              <a:t>objectifs majeurs : </a:t>
            </a:r>
          </a:p>
          <a:p>
            <a:endParaRPr lang="fr-FR" sz="3200" dirty="0"/>
          </a:p>
          <a:p>
            <a:pPr marL="285750" indent="-285750">
              <a:buFontTx/>
              <a:buChar char="-"/>
            </a:pPr>
            <a:r>
              <a:rPr lang="fr-FR" sz="3200" dirty="0"/>
              <a:t>Rupture claire avec la classe préparatoire</a:t>
            </a:r>
          </a:p>
          <a:p>
            <a:pPr marL="285750" indent="-285750">
              <a:buFontTx/>
              <a:buChar char="-"/>
            </a:pPr>
            <a:r>
              <a:rPr lang="fr-FR" sz="3200" dirty="0"/>
              <a:t>Alternance des rythmes</a:t>
            </a:r>
          </a:p>
          <a:p>
            <a:pPr marL="285750" indent="-285750">
              <a:buFontTx/>
              <a:buChar char="-"/>
            </a:pPr>
            <a:r>
              <a:rPr lang="fr-FR" sz="3200" dirty="0"/>
              <a:t>Adapter les enseignements à l’évolution du métier d’ingénieur</a:t>
            </a:r>
          </a:p>
        </p:txBody>
      </p:sp>
    </p:spTree>
    <p:extLst>
      <p:ext uri="{BB962C8B-B14F-4D97-AF65-F5344CB8AC3E}">
        <p14:creationId xmlns:p14="http://schemas.microsoft.com/office/powerpoint/2010/main" val="289104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APPROCHE PAR COMPÉTENCES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46922" y="2146852"/>
            <a:ext cx="103068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Cette réforme s’appuie sur une approche par compétences qui fait émerger 4 </a:t>
            </a:r>
            <a:r>
              <a:rPr lang="fr-FR" sz="3200" dirty="0"/>
              <a:t>enjeux : </a:t>
            </a:r>
          </a:p>
          <a:p>
            <a:endParaRPr lang="fr-FR" sz="3200" dirty="0"/>
          </a:p>
          <a:p>
            <a:pPr marL="285750" indent="-285750">
              <a:buFontTx/>
              <a:buChar char="-"/>
            </a:pPr>
            <a:r>
              <a:rPr lang="fr-FR" sz="3200" dirty="0"/>
              <a:t>Amélioration du cursus</a:t>
            </a:r>
          </a:p>
          <a:p>
            <a:pPr marL="285750" indent="-285750">
              <a:buFontTx/>
              <a:buChar char="-"/>
            </a:pPr>
            <a:r>
              <a:rPr lang="fr-FR" sz="3200" dirty="0"/>
              <a:t>Favoriser la pluridisciplinarité</a:t>
            </a:r>
          </a:p>
          <a:p>
            <a:pPr marL="285750" indent="-285750">
              <a:buFontTx/>
              <a:buChar char="-"/>
            </a:pPr>
            <a:r>
              <a:rPr lang="fr-FR" sz="3200" dirty="0"/>
              <a:t>Intégrer des innovations</a:t>
            </a:r>
          </a:p>
          <a:p>
            <a:pPr marL="285750" indent="-285750">
              <a:buFontTx/>
              <a:buChar char="-"/>
            </a:pPr>
            <a:r>
              <a:rPr lang="fr-FR" sz="3200" dirty="0"/>
              <a:t>Assurer synergie et décloisonnement entre les enseignants</a:t>
            </a:r>
          </a:p>
        </p:txBody>
      </p:sp>
    </p:spTree>
    <p:extLst>
      <p:ext uri="{BB962C8B-B14F-4D97-AF65-F5344CB8AC3E}">
        <p14:creationId xmlns:p14="http://schemas.microsoft.com/office/powerpoint/2010/main" val="251839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APPROCHE PAR COMPÉTENCES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7882AA6D-55F9-4A76-AACB-AABF078FB34E}"/>
              </a:ext>
            </a:extLst>
          </p:cNvPr>
          <p:cNvSpPr/>
          <p:nvPr/>
        </p:nvSpPr>
        <p:spPr>
          <a:xfrm>
            <a:off x="3578087" y="2173354"/>
            <a:ext cx="5035826" cy="384244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AE48388-B3D1-4590-8A55-88C6AC92BB48}"/>
              </a:ext>
            </a:extLst>
          </p:cNvPr>
          <p:cNvSpPr txBox="1"/>
          <p:nvPr/>
        </p:nvSpPr>
        <p:spPr>
          <a:xfrm>
            <a:off x="5456582" y="1661428"/>
            <a:ext cx="127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Réforme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1B0AB2-FA94-47E6-9FDF-5A008E09BA68}"/>
              </a:ext>
            </a:extLst>
          </p:cNvPr>
          <p:cNvSpPr txBox="1"/>
          <p:nvPr/>
        </p:nvSpPr>
        <p:spPr>
          <a:xfrm>
            <a:off x="2040835" y="5797509"/>
            <a:ext cx="142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Étudiants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2CD28B8-C1F0-4390-88A6-FACCB8421110}"/>
              </a:ext>
            </a:extLst>
          </p:cNvPr>
          <p:cNvSpPr txBox="1"/>
          <p:nvPr/>
        </p:nvSpPr>
        <p:spPr>
          <a:xfrm>
            <a:off x="8729869" y="5784961"/>
            <a:ext cx="1686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Enseignants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534E8FEF-7256-46CE-A1D4-4311DE6E3367}"/>
              </a:ext>
            </a:extLst>
          </p:cNvPr>
          <p:cNvCxnSpPr/>
          <p:nvPr/>
        </p:nvCxnSpPr>
        <p:spPr>
          <a:xfrm flipH="1">
            <a:off x="3299791" y="2173354"/>
            <a:ext cx="2425148" cy="36241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77A29C5-2C71-4E75-8BB7-E8A9B721EDDF}"/>
              </a:ext>
            </a:extLst>
          </p:cNvPr>
          <p:cNvCxnSpPr>
            <a:cxnSpLocks/>
          </p:cNvCxnSpPr>
          <p:nvPr/>
        </p:nvCxnSpPr>
        <p:spPr>
          <a:xfrm flipH="1">
            <a:off x="3578087" y="6286382"/>
            <a:ext cx="50358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3B92C99-8DBA-41E3-B19D-B4BB438195E0}"/>
              </a:ext>
            </a:extLst>
          </p:cNvPr>
          <p:cNvCxnSpPr>
            <a:cxnSpLocks/>
          </p:cNvCxnSpPr>
          <p:nvPr/>
        </p:nvCxnSpPr>
        <p:spPr>
          <a:xfrm>
            <a:off x="6506817" y="2173354"/>
            <a:ext cx="2385392" cy="36116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7EDEE261-7D9D-4388-9C8F-D513FFD137C4}"/>
              </a:ext>
            </a:extLst>
          </p:cNvPr>
          <p:cNvSpPr txBox="1"/>
          <p:nvPr/>
        </p:nvSpPr>
        <p:spPr>
          <a:xfrm rot="18231015">
            <a:off x="3644389" y="3473646"/>
            <a:ext cx="151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Doit faire sens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0FCFAC3-E540-4FBC-B246-343B817B35B5}"/>
              </a:ext>
            </a:extLst>
          </p:cNvPr>
          <p:cNvSpPr txBox="1"/>
          <p:nvPr/>
        </p:nvSpPr>
        <p:spPr>
          <a:xfrm rot="3407143">
            <a:off x="6656017" y="3726357"/>
            <a:ext cx="275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Implique des changements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B28D345-1644-43D6-83CD-0F77F9BDC267}"/>
              </a:ext>
            </a:extLst>
          </p:cNvPr>
          <p:cNvSpPr txBox="1"/>
          <p:nvPr/>
        </p:nvSpPr>
        <p:spPr>
          <a:xfrm>
            <a:off x="4797466" y="6259174"/>
            <a:ext cx="259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Favorisent l’appropriation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30143" y="2604947"/>
            <a:ext cx="229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</a:t>
            </a:r>
            <a:r>
              <a:rPr lang="fr-FR" sz="1200" dirty="0" smtClean="0"/>
              <a:t>a réforme impacte deux publics distincts qui sont les enseignants et les étudiants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53358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APPROCHE PAR COMPÉTENCES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7882AA6D-55F9-4A76-AACB-AABF078FB34E}"/>
              </a:ext>
            </a:extLst>
          </p:cNvPr>
          <p:cNvSpPr/>
          <p:nvPr/>
        </p:nvSpPr>
        <p:spPr>
          <a:xfrm>
            <a:off x="3578087" y="2173354"/>
            <a:ext cx="5035826" cy="384244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AE48388-B3D1-4590-8A55-88C6AC92BB48}"/>
              </a:ext>
            </a:extLst>
          </p:cNvPr>
          <p:cNvSpPr txBox="1"/>
          <p:nvPr/>
        </p:nvSpPr>
        <p:spPr>
          <a:xfrm>
            <a:off x="5456582" y="1661428"/>
            <a:ext cx="127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Réforme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1B0AB2-FA94-47E6-9FDF-5A008E09BA68}"/>
              </a:ext>
            </a:extLst>
          </p:cNvPr>
          <p:cNvSpPr txBox="1"/>
          <p:nvPr/>
        </p:nvSpPr>
        <p:spPr>
          <a:xfrm>
            <a:off x="2040835" y="5797509"/>
            <a:ext cx="142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Étudiants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2CD28B8-C1F0-4390-88A6-FACCB8421110}"/>
              </a:ext>
            </a:extLst>
          </p:cNvPr>
          <p:cNvSpPr txBox="1"/>
          <p:nvPr/>
        </p:nvSpPr>
        <p:spPr>
          <a:xfrm>
            <a:off x="8729869" y="5784961"/>
            <a:ext cx="1686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Enseignants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534E8FEF-7256-46CE-A1D4-4311DE6E3367}"/>
              </a:ext>
            </a:extLst>
          </p:cNvPr>
          <p:cNvCxnSpPr/>
          <p:nvPr/>
        </p:nvCxnSpPr>
        <p:spPr>
          <a:xfrm flipH="1">
            <a:off x="3299791" y="2173354"/>
            <a:ext cx="2425148" cy="36241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77A29C5-2C71-4E75-8BB7-E8A9B721EDDF}"/>
              </a:ext>
            </a:extLst>
          </p:cNvPr>
          <p:cNvCxnSpPr>
            <a:cxnSpLocks/>
          </p:cNvCxnSpPr>
          <p:nvPr/>
        </p:nvCxnSpPr>
        <p:spPr>
          <a:xfrm flipH="1">
            <a:off x="3578087" y="6286382"/>
            <a:ext cx="50358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3B92C99-8DBA-41E3-B19D-B4BB438195E0}"/>
              </a:ext>
            </a:extLst>
          </p:cNvPr>
          <p:cNvCxnSpPr>
            <a:cxnSpLocks/>
          </p:cNvCxnSpPr>
          <p:nvPr/>
        </p:nvCxnSpPr>
        <p:spPr>
          <a:xfrm>
            <a:off x="6506817" y="2173354"/>
            <a:ext cx="2385392" cy="36116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7EDEE261-7D9D-4388-9C8F-D513FFD137C4}"/>
              </a:ext>
            </a:extLst>
          </p:cNvPr>
          <p:cNvSpPr txBox="1"/>
          <p:nvPr/>
        </p:nvSpPr>
        <p:spPr>
          <a:xfrm rot="18231015">
            <a:off x="3644389" y="3473646"/>
            <a:ext cx="151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Doit faire sens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0FCFAC3-E540-4FBC-B246-343B817B35B5}"/>
              </a:ext>
            </a:extLst>
          </p:cNvPr>
          <p:cNvSpPr txBox="1"/>
          <p:nvPr/>
        </p:nvSpPr>
        <p:spPr>
          <a:xfrm rot="3407143">
            <a:off x="6656017" y="3726357"/>
            <a:ext cx="275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Implique des changements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B28D345-1644-43D6-83CD-0F77F9BDC267}"/>
              </a:ext>
            </a:extLst>
          </p:cNvPr>
          <p:cNvSpPr txBox="1"/>
          <p:nvPr/>
        </p:nvSpPr>
        <p:spPr>
          <a:xfrm>
            <a:off x="4797466" y="6259174"/>
            <a:ext cx="259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Favorisent l’appropriation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DC21FC1-2350-4211-8A8D-BFF0CCF647C7}"/>
              </a:ext>
            </a:extLst>
          </p:cNvPr>
          <p:cNvSpPr/>
          <p:nvPr/>
        </p:nvSpPr>
        <p:spPr>
          <a:xfrm>
            <a:off x="3065997" y="5327885"/>
            <a:ext cx="626166" cy="6261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133EB5F-08D9-439C-B304-EBEDC58DE345}"/>
              </a:ext>
            </a:extLst>
          </p:cNvPr>
          <p:cNvSpPr/>
          <p:nvPr/>
        </p:nvSpPr>
        <p:spPr>
          <a:xfrm>
            <a:off x="3476198" y="5964448"/>
            <a:ext cx="626166" cy="6261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30143" y="2604947"/>
            <a:ext cx="284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Es étudiants étant les premiers concernés, nous avons commencé par nous intéresser à leur perception de cette réforme.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76501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CADRES THÉORIQUES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46922" y="2146852"/>
            <a:ext cx="103068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Nous avons tenté d’établir un lien entre les v</a:t>
            </a:r>
            <a:r>
              <a:rPr lang="fr-FR" sz="3200" dirty="0" smtClean="0"/>
              <a:t>aleurs </a:t>
            </a:r>
            <a:r>
              <a:rPr lang="fr-FR" sz="3200" dirty="0"/>
              <a:t>de </a:t>
            </a:r>
            <a:r>
              <a:rPr lang="fr-FR" sz="3200" dirty="0" smtClean="0"/>
              <a:t>l’établissement, qui sont </a:t>
            </a:r>
            <a:r>
              <a:rPr lang="fr-FR" sz="3200" dirty="0"/>
              <a:t>: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Audace = oser sans avoir peur, explorer pour aller plus loin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Exigence = se dépasser pour donner le meilleur de soi-même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Respect = faire preuve d’égard et de </a:t>
            </a:r>
            <a:r>
              <a:rPr lang="fr-FR" sz="3200" dirty="0" smtClean="0"/>
              <a:t>considération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7291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CADRES THÉORIQUES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46921" y="2146852"/>
            <a:ext cx="107342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Pour les associer aux cadres théoriques que nous souhaitons </a:t>
            </a:r>
            <a:r>
              <a:rPr lang="fr-FR" sz="3200" dirty="0" smtClean="0"/>
              <a:t>mobiliser, c’est-à-dire :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Motivation : conditions, persistance et engagement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Appartenance sociale : impact, rôle des enseignants et autres acteurs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Innovation : définition, caractéristiques et conditions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8299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CADRES THÉORIQUES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83DD257A-0BE3-4935-BB5F-F50326FD62F3}"/>
              </a:ext>
            </a:extLst>
          </p:cNvPr>
          <p:cNvSpPr/>
          <p:nvPr/>
        </p:nvSpPr>
        <p:spPr>
          <a:xfrm>
            <a:off x="3578087" y="2173354"/>
            <a:ext cx="5035826" cy="384244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681631D-355F-4B3A-926D-B199F14229A6}"/>
              </a:ext>
            </a:extLst>
          </p:cNvPr>
          <p:cNvSpPr txBox="1"/>
          <p:nvPr/>
        </p:nvSpPr>
        <p:spPr>
          <a:xfrm>
            <a:off x="4671391" y="1690688"/>
            <a:ext cx="2849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Exigence/Motivation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1A323CC-7FE4-4727-B654-9BBE096AAF7A}"/>
              </a:ext>
            </a:extLst>
          </p:cNvPr>
          <p:cNvSpPr txBox="1"/>
          <p:nvPr/>
        </p:nvSpPr>
        <p:spPr>
          <a:xfrm>
            <a:off x="1577009" y="6036795"/>
            <a:ext cx="4002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Respect/Appartenance sociale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5DE47C3-7562-4998-AEF7-A5BB54317F7D}"/>
              </a:ext>
            </a:extLst>
          </p:cNvPr>
          <p:cNvSpPr txBox="1"/>
          <p:nvPr/>
        </p:nvSpPr>
        <p:spPr>
          <a:xfrm>
            <a:off x="7301947" y="6036795"/>
            <a:ext cx="2623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Audace/Innovation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577010" y="3540576"/>
            <a:ext cx="2578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proposons donc la représentation suivante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52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DF828-6D78-40A3-8041-9307BF4A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RECHERCHE-ACTION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A9C35A6-8160-48F4-BBCA-BC838E90E39C}"/>
              </a:ext>
            </a:extLst>
          </p:cNvPr>
          <p:cNvSpPr txBox="1"/>
          <p:nvPr/>
        </p:nvSpPr>
        <p:spPr>
          <a:xfrm>
            <a:off x="1046921" y="2146852"/>
            <a:ext cx="107342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Notre choix de mener une recherche-action tient en deux points :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Recherche : évaluation de la réforme en questionnant les étudiants (entretiens semi-dirigés + questionnaire)</a:t>
            </a:r>
          </a:p>
          <a:p>
            <a:pPr marL="457200" indent="-457200">
              <a:buFontTx/>
              <a:buChar char="-"/>
            </a:pPr>
            <a:r>
              <a:rPr lang="fr-FR" sz="3200" dirty="0"/>
              <a:t>Action : proposition d’un plan d’action pour améliorer la situation actuelle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545418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374</Words>
  <Application>Microsoft Office PowerPoint</Application>
  <PresentationFormat>Grand écran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INITIATION D’UNE  APPROCHE PAR COMPÉTENCES  EN ÉCOLE D’INGÉNIEURS</vt:lpstr>
      <vt:lpstr>CONTEXTE</vt:lpstr>
      <vt:lpstr>APPROCHE PAR COMPÉTENCES</vt:lpstr>
      <vt:lpstr>APPROCHE PAR COMPÉTENCES</vt:lpstr>
      <vt:lpstr>APPROCHE PAR COMPÉTENCES</vt:lpstr>
      <vt:lpstr>CADRES THÉORIQUES</vt:lpstr>
      <vt:lpstr>CADRES THÉORIQUES</vt:lpstr>
      <vt:lpstr>CADRES THÉORIQUES</vt:lpstr>
      <vt:lpstr>RECHERCHE-ACTION</vt:lpstr>
      <vt:lpstr>HYPOTHESES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D’UNE  APPROCHE PAR COMPÉTENCES  EN ÉCOLE D’INGÉNIEURS</dc:title>
  <dc:creator>Pricilia Decoene</dc:creator>
  <cp:lastModifiedBy>Pricilia Desailly</cp:lastModifiedBy>
  <cp:revision>10</cp:revision>
  <dcterms:created xsi:type="dcterms:W3CDTF">2019-05-22T20:08:43Z</dcterms:created>
  <dcterms:modified xsi:type="dcterms:W3CDTF">2019-06-28T14:34:21Z</dcterms:modified>
</cp:coreProperties>
</file>